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8" r:id="rId4"/>
    <p:sldId id="262" r:id="rId5"/>
    <p:sldId id="261" r:id="rId6"/>
    <p:sldId id="260" r:id="rId7"/>
    <p:sldId id="264" r:id="rId8"/>
    <p:sldId id="267" r:id="rId9"/>
    <p:sldId id="266" r:id="rId10"/>
    <p:sldId id="265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77EF5-9CFA-474F-B605-8A2CEEF6FA63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DB4B4-B11A-4EF7-92C1-E4D942F23A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formula on white</a:t>
            </a:r>
            <a:r>
              <a:rPr lang="en-US" baseline="0" dirty="0" smtClean="0"/>
              <a:t> board!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DB4B4-B11A-4EF7-92C1-E4D942F23ACC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265F2-D327-4940-81AF-867034FFE8C4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87B89-B409-4882-B81E-D8B54E000CC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package" Target="../embeddings/Word_2007_Document1.doc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Word_2007_Document3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Word_2007_Document7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Educ</a:t>
            </a:r>
            <a:r>
              <a:rPr lang="en-US" dirty="0" smtClean="0"/>
              <a:t> 200C</a:t>
            </a:r>
            <a:br>
              <a:rPr lang="en-US" dirty="0" smtClean="0"/>
            </a:br>
            <a:r>
              <a:rPr lang="en-US" sz="3200" dirty="0" smtClean="0"/>
              <a:t>Wed. Oct 3, 2012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  </a:t>
            </a:r>
            <a:endParaRPr lang="en-US" dirty="0"/>
          </a:p>
          <a:p>
            <a:r>
              <a:rPr lang="en-US" dirty="0" smtClean="0"/>
              <a:t>What does it look like in a data set?</a:t>
            </a:r>
          </a:p>
          <a:p>
            <a:endParaRPr lang="en-US" dirty="0" smtClean="0"/>
          </a:p>
        </p:txBody>
      </p:sp>
      <p:pic>
        <p:nvPicPr>
          <p:cNvPr id="4" name="Picture 3" descr="whyspre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3027242"/>
            <a:ext cx="4343400" cy="3160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Deviation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the distance of each point from the mean</a:t>
            </a:r>
            <a:endParaRPr lang="en-US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704850" cy="381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5800" y="2667000"/>
          <a:ext cx="7683269" cy="496887"/>
        </p:xfrm>
        <a:graphic>
          <a:graphicData uri="http://schemas.openxmlformats.org/presentationml/2006/ole">
            <p:oleObj spid="_x0000_s1026" name="Document" r:id="rId4" imgW="5940848" imgH="383589" progId="Word.Document.12">
              <p:embed/>
            </p:oleObj>
          </a:graphicData>
        </a:graphic>
      </p:graphicFrame>
      <p:pic>
        <p:nvPicPr>
          <p:cNvPr id="9" name="Content Placeholder 3" descr="meanli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200400"/>
            <a:ext cx="4329475" cy="315005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 rot="5400000">
            <a:off x="4914900" y="4381500"/>
            <a:ext cx="3048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4229100" y="4229100"/>
            <a:ext cx="228600" cy="457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 of Squares (SS)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SS?  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When is SS large?  When is SS small?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and 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800" dirty="0" smtClean="0"/>
              <a:t>Variance is Sum of Squares divided by N-1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 smtClean="0"/>
              <a:t>Hard </a:t>
            </a:r>
            <a:r>
              <a:rPr lang="en-US" dirty="0" smtClean="0"/>
              <a:t>to interpret—still in “squared deviation” </a:t>
            </a:r>
            <a:r>
              <a:rPr lang="en-US" dirty="0" smtClean="0"/>
              <a:t>units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sz="3800" dirty="0" smtClean="0"/>
              <a:t>Standard deviation is the square root of the </a:t>
            </a:r>
            <a:r>
              <a:rPr lang="en-US" sz="3800" dirty="0" smtClean="0"/>
              <a:t>variance</a:t>
            </a:r>
          </a:p>
          <a:p>
            <a:endParaRPr lang="en-US" sz="3800" dirty="0" smtClean="0"/>
          </a:p>
          <a:p>
            <a:endParaRPr lang="en-US" sz="3800" dirty="0" smtClean="0"/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Gives </a:t>
            </a:r>
            <a:r>
              <a:rPr lang="en-US" dirty="0" smtClean="0"/>
              <a:t>a measure of deviation in the units of the original </a:t>
            </a:r>
            <a:r>
              <a:rPr lang="en-US" dirty="0" smtClean="0"/>
              <a:t>observations</a:t>
            </a:r>
            <a:endParaRPr lang="en-US" dirty="0" smtClean="0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600200" y="2133600"/>
          <a:ext cx="5940425" cy="720725"/>
        </p:xfrm>
        <a:graphic>
          <a:graphicData uri="http://schemas.openxmlformats.org/presentationml/2006/ole">
            <p:oleObj spid="_x0000_s5122" name="Document" r:id="rId3" imgW="5940848" imgH="720311" progId="Word.Document.12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600200" y="4191000"/>
          <a:ext cx="5940425" cy="1041400"/>
        </p:xfrm>
        <a:graphic>
          <a:graphicData uri="http://schemas.openxmlformats.org/presentationml/2006/ole">
            <p:oleObj spid="_x0000_s5123" name="Document" r:id="rId4" imgW="5940848" imgH="104117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Z-scores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Z-scores </a:t>
            </a:r>
            <a:r>
              <a:rPr lang="en-US" dirty="0" smtClean="0"/>
              <a:t>always have a mean of 0 and standard deviation of </a:t>
            </a:r>
            <a:r>
              <a:rPr lang="en-US" dirty="0" smtClean="0"/>
              <a:t>1</a:t>
            </a:r>
          </a:p>
          <a:p>
            <a:endParaRPr lang="en-US" dirty="0" smtClean="0"/>
          </a:p>
          <a:p>
            <a:r>
              <a:rPr lang="en-US" dirty="0" smtClean="0"/>
              <a:t>Z-scores </a:t>
            </a:r>
            <a:r>
              <a:rPr lang="en-US" dirty="0" smtClean="0"/>
              <a:t>make it easier to understand each data point (What does a z-score of 0.2 mean?  What about -1.2?)</a:t>
            </a:r>
          </a:p>
          <a:p>
            <a:endParaRPr lang="en-US" dirty="0" smtClean="0"/>
          </a:p>
          <a:p>
            <a:r>
              <a:rPr lang="en-US" dirty="0" smtClean="0"/>
              <a:t>Z-scores enable us to calculate correlation coefficients.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85800" y="1676400"/>
          <a:ext cx="7540625" cy="984250"/>
        </p:xfrm>
        <a:graphic>
          <a:graphicData uri="http://schemas.openxmlformats.org/presentationml/2006/ole">
            <p:oleObj spid="_x0000_s2050" name="Document" r:id="rId3" imgW="5932756" imgH="77810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how we calculate variation, but consider the deviation of variables from </a:t>
            </a:r>
            <a:r>
              <a:rPr lang="en-US" i="1" dirty="0" smtClean="0"/>
              <a:t>each other</a:t>
            </a:r>
            <a:r>
              <a:rPr lang="en-US" dirty="0" smtClean="0"/>
              <a:t> rather than from their </a:t>
            </a:r>
            <a:r>
              <a:rPr lang="en-US" dirty="0" smtClean="0"/>
              <a:t>mean.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Z-score product </a:t>
            </a:r>
            <a:r>
              <a:rPr lang="en-US" dirty="0" smtClean="0"/>
              <a:t>formula:</a:t>
            </a:r>
            <a:endParaRPr lang="en-US" dirty="0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-533400" y="4572000"/>
          <a:ext cx="9911736" cy="950913"/>
        </p:xfrm>
        <a:graphic>
          <a:graphicData uri="http://schemas.openxmlformats.org/presentationml/2006/ole">
            <p:oleObj spid="_x0000_s7171" name="Document" r:id="rId3" imgW="5940848" imgH="56961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does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dirty="0" smtClean="0"/>
              <a:t> ∙</a:t>
            </a:r>
            <a:r>
              <a:rPr lang="en-US" dirty="0" err="1" smtClean="0"/>
              <a:t>Z</a:t>
            </a:r>
            <a:r>
              <a:rPr lang="en-US" baseline="-25000" dirty="0" err="1"/>
              <a:t>y</a:t>
            </a:r>
            <a:r>
              <a:rPr lang="en-US" dirty="0" smtClean="0"/>
              <a:t> mean?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As an example, think of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y</a:t>
            </a:r>
            <a:r>
              <a:rPr lang="en-US" dirty="0" smtClean="0"/>
              <a:t> as scores for an individual on two different tests.</a:t>
            </a:r>
          </a:p>
          <a:p>
            <a:endParaRPr lang="en-US" dirty="0"/>
          </a:p>
          <a:p>
            <a:r>
              <a:rPr lang="en-US" dirty="0" smtClean="0"/>
              <a:t>What if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dirty="0" smtClean="0"/>
              <a:t> and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y</a:t>
            </a:r>
            <a:r>
              <a:rPr lang="en-US" dirty="0" smtClean="0"/>
              <a:t> are both high?</a:t>
            </a:r>
          </a:p>
          <a:p>
            <a:r>
              <a:rPr lang="en-US" dirty="0" smtClean="0"/>
              <a:t>What if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dirty="0" smtClean="0"/>
              <a:t> and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y</a:t>
            </a:r>
            <a:r>
              <a:rPr lang="en-US" dirty="0" smtClean="0"/>
              <a:t> are both low?</a:t>
            </a:r>
          </a:p>
          <a:p>
            <a:r>
              <a:rPr lang="en-US" dirty="0" smtClean="0"/>
              <a:t>What if they have no relation to each other?</a:t>
            </a:r>
          </a:p>
          <a:p>
            <a:endParaRPr lang="en-US" dirty="0"/>
          </a:p>
          <a:p>
            <a:r>
              <a:rPr lang="en-US" dirty="0" smtClean="0"/>
              <a:t>We do this for every pair of points, add them up, and then divide by N to calculate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</a:t>
            </a:r>
            <a:r>
              <a:rPr lang="en-US" dirty="0" smtClean="0"/>
              <a:t>more </a:t>
            </a:r>
            <a:r>
              <a:rPr lang="en-US" dirty="0" smtClean="0"/>
              <a:t>formulas </a:t>
            </a:r>
            <a:r>
              <a:rPr lang="en-US" sz="2200" dirty="0" smtClean="0"/>
              <a:t>(these get you the same </a:t>
            </a:r>
            <a:r>
              <a:rPr lang="en-US" sz="2200" dirty="0" err="1" smtClean="0"/>
              <a:t>r</a:t>
            </a:r>
            <a:r>
              <a:rPr lang="en-US" sz="2200" baseline="-25000" dirty="0" err="1" smtClean="0"/>
              <a:t>xy</a:t>
            </a:r>
            <a:r>
              <a:rPr lang="en-US" sz="2200" baseline="-25000" dirty="0" smtClean="0"/>
              <a:t> </a:t>
            </a:r>
            <a:r>
              <a:rPr lang="en-US" sz="22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Z-score </a:t>
            </a:r>
            <a:r>
              <a:rPr lang="en-US" dirty="0" smtClean="0"/>
              <a:t>difference formula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Raw </a:t>
            </a:r>
            <a:r>
              <a:rPr lang="en-US" dirty="0" smtClean="0"/>
              <a:t>score formula</a:t>
            </a:r>
            <a:endParaRPr lang="en-US" dirty="0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990600" y="2438400"/>
          <a:ext cx="7685719" cy="762000"/>
        </p:xfrm>
        <a:graphic>
          <a:graphicData uri="http://schemas.openxmlformats.org/presentationml/2006/ole">
            <p:oleObj spid="_x0000_s8194" name="Document" r:id="rId3" imgW="5940848" imgH="588723" progId="Word.Document.12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990600" y="4953000"/>
          <a:ext cx="7110739" cy="762000"/>
        </p:xfrm>
        <a:graphic>
          <a:graphicData uri="http://schemas.openxmlformats.org/presentationml/2006/ole">
            <p:oleObj spid="_x0000_s8196" name="Document" r:id="rId4" imgW="5940848" imgH="63595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correlation tells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 tells us how closely related two variables are.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Also, correlation can be </a:t>
            </a:r>
            <a:r>
              <a:rPr lang="en-US" dirty="0" smtClean="0"/>
              <a:t>used for prediction</a:t>
            </a:r>
          </a:p>
          <a:p>
            <a:pPr lvl="1"/>
            <a:r>
              <a:rPr lang="en-US" dirty="0" smtClean="0"/>
              <a:t>If the correlation between math and reading scores is </a:t>
            </a:r>
            <a:r>
              <a:rPr lang="en-US" dirty="0" smtClean="0"/>
              <a:t>.67, then if a math score for a student is </a:t>
            </a:r>
            <a:r>
              <a:rPr lang="en-US" dirty="0" smtClean="0"/>
              <a:t>1 standard deviation </a:t>
            </a:r>
            <a:r>
              <a:rPr lang="en-US" dirty="0" smtClean="0"/>
              <a:t>above</a:t>
            </a:r>
            <a:r>
              <a:rPr lang="en-US" dirty="0" smtClean="0"/>
              <a:t> the </a:t>
            </a:r>
            <a:r>
              <a:rPr lang="en-US" dirty="0" smtClean="0"/>
              <a:t>mean, then we </a:t>
            </a:r>
            <a:r>
              <a:rPr lang="en-US" dirty="0" smtClean="0"/>
              <a:t>predict her reading score </a:t>
            </a:r>
            <a:r>
              <a:rPr lang="en-US" dirty="0" smtClean="0"/>
              <a:t>will be .67 </a:t>
            </a:r>
            <a:r>
              <a:rPr lang="en-US" dirty="0" smtClean="0"/>
              <a:t>above </a:t>
            </a:r>
            <a:r>
              <a:rPr lang="en-US" dirty="0" smtClean="0"/>
              <a:t>from the </a:t>
            </a:r>
            <a:r>
              <a:rPr lang="en-US" dirty="0" smtClean="0"/>
              <a:t>mean.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Back to our hands data—</a:t>
            </a:r>
            <a:br>
              <a:rPr lang="en-US" dirty="0" smtClean="0"/>
            </a:br>
            <a:r>
              <a:rPr lang="en-US" dirty="0" smtClean="0"/>
              <a:t>Let’s calculate…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Mean for estimated and mean for actual</a:t>
            </a:r>
          </a:p>
          <a:p>
            <a:r>
              <a:rPr lang="en-US" dirty="0" smtClean="0"/>
              <a:t>Standard deviation for both sets of data</a:t>
            </a:r>
          </a:p>
          <a:p>
            <a:r>
              <a:rPr lang="en-US" dirty="0" smtClean="0"/>
              <a:t>Z-scores for each data point</a:t>
            </a:r>
          </a:p>
          <a:p>
            <a:r>
              <a:rPr lang="en-US" dirty="0" err="1" smtClean="0"/>
              <a:t>Z</a:t>
            </a:r>
            <a:r>
              <a:rPr lang="en-US" baseline="-25000" dirty="0" err="1" smtClean="0"/>
              <a:t>x</a:t>
            </a:r>
            <a:r>
              <a:rPr lang="en-US" dirty="0" smtClean="0"/>
              <a:t> ∙</a:t>
            </a:r>
            <a:r>
              <a:rPr lang="en-US" dirty="0" err="1" smtClean="0"/>
              <a:t>Z</a:t>
            </a:r>
            <a:r>
              <a:rPr lang="en-US" baseline="-25000" dirty="0" err="1" smtClean="0"/>
              <a:t>y</a:t>
            </a:r>
            <a:r>
              <a:rPr lang="en-US" baseline="-25000" dirty="0" smtClean="0"/>
              <a:t>  </a:t>
            </a:r>
            <a:r>
              <a:rPr lang="en-US" dirty="0" smtClean="0"/>
              <a:t>for each pair of data points</a:t>
            </a:r>
          </a:p>
          <a:p>
            <a:r>
              <a:rPr lang="en-US" dirty="0" err="1"/>
              <a:t>r</a:t>
            </a:r>
            <a:r>
              <a:rPr lang="en-US" baseline="-25000" dirty="0" err="1" smtClean="0"/>
              <a:t>xy</a:t>
            </a:r>
            <a:endParaRPr lang="en-US" baseline="-25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357</Words>
  <Application>Microsoft Office PowerPoint</Application>
  <PresentationFormat>On-screen Show (4:3)</PresentationFormat>
  <Paragraphs>73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Document</vt:lpstr>
      <vt:lpstr>Word 2007 Document</vt:lpstr>
      <vt:lpstr>Educ 200C Wed. Oct 3, 2012</vt:lpstr>
      <vt:lpstr>Variation</vt:lpstr>
      <vt:lpstr>Deviation score</vt:lpstr>
      <vt:lpstr>Sum of Squares (SS)</vt:lpstr>
      <vt:lpstr>Variance and Standard Deviation</vt:lpstr>
      <vt:lpstr>Z-scores</vt:lpstr>
      <vt:lpstr>Correlation Calculation</vt:lpstr>
      <vt:lpstr> What does Zx ∙Zy mean? </vt:lpstr>
      <vt:lpstr>Two more formulas (these get you the same rxy )</vt:lpstr>
      <vt:lpstr>What correlation tells you</vt:lpstr>
      <vt:lpstr>Back to our hands data— Let’s calculate…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 200C Wed. Oct 3, 2012</dc:title>
  <dc:creator>Melissa Kemmerle</dc:creator>
  <cp:lastModifiedBy>Melissa Kemmerle</cp:lastModifiedBy>
  <cp:revision>6</cp:revision>
  <dcterms:created xsi:type="dcterms:W3CDTF">2012-10-03T02:31:58Z</dcterms:created>
  <dcterms:modified xsi:type="dcterms:W3CDTF">2012-10-03T05:08:19Z</dcterms:modified>
</cp:coreProperties>
</file>